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6" r:id="rId5"/>
    <p:sldId id="274" r:id="rId6"/>
    <p:sldId id="350" r:id="rId7"/>
    <p:sldId id="441" r:id="rId8"/>
    <p:sldId id="302" r:id="rId9"/>
    <p:sldId id="402" r:id="rId10"/>
    <p:sldId id="425" r:id="rId11"/>
    <p:sldId id="437" r:id="rId12"/>
    <p:sldId id="387" r:id="rId13"/>
    <p:sldId id="403" r:id="rId14"/>
    <p:sldId id="404" r:id="rId15"/>
    <p:sldId id="405" r:id="rId16"/>
    <p:sldId id="406" r:id="rId17"/>
    <p:sldId id="438" r:id="rId18"/>
    <p:sldId id="420" r:id="rId19"/>
    <p:sldId id="419" r:id="rId20"/>
    <p:sldId id="391" r:id="rId21"/>
    <p:sldId id="407" r:id="rId22"/>
    <p:sldId id="408" r:id="rId23"/>
    <p:sldId id="392" r:id="rId24"/>
    <p:sldId id="412" r:id="rId25"/>
    <p:sldId id="394" r:id="rId26"/>
    <p:sldId id="393" r:id="rId27"/>
    <p:sldId id="415" r:id="rId28"/>
    <p:sldId id="414" r:id="rId29"/>
    <p:sldId id="395" r:id="rId30"/>
    <p:sldId id="409" r:id="rId31"/>
    <p:sldId id="418" r:id="rId32"/>
    <p:sldId id="396" r:id="rId33"/>
    <p:sldId id="397" r:id="rId34"/>
    <p:sldId id="398" r:id="rId35"/>
    <p:sldId id="417" r:id="rId36"/>
    <p:sldId id="400" r:id="rId37"/>
    <p:sldId id="436" r:id="rId38"/>
    <p:sldId id="422" r:id="rId39"/>
    <p:sldId id="410" r:id="rId40"/>
    <p:sldId id="423" r:id="rId41"/>
    <p:sldId id="424" r:id="rId42"/>
    <p:sldId id="439" r:id="rId43"/>
    <p:sldId id="440" r:id="rId44"/>
    <p:sldId id="383" r:id="rId4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8506EF-A9BD-4521-B8B1-A57D383F5E02}" v="8" dt="2023-09-21T10:57:41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FD8506EF-A9BD-4521-B8B1-A57D383F5E02}"/>
    <pc:docChg chg="undo custSel addSld delSld modSld sldOrd addSection delSection modSection">
      <pc:chgData name="Gé Verbeek" userId="20d2065d-8055-4a68-a463-00777506795f" providerId="ADAL" clId="{FD8506EF-A9BD-4521-B8B1-A57D383F5E02}" dt="2023-09-21T18:00:07.904" v="556"/>
      <pc:docMkLst>
        <pc:docMk/>
      </pc:docMkLst>
      <pc:sldChg chg="addSp delSp modSp mod">
        <pc:chgData name="Gé Verbeek" userId="20d2065d-8055-4a68-a463-00777506795f" providerId="ADAL" clId="{FD8506EF-A9BD-4521-B8B1-A57D383F5E02}" dt="2023-09-21T11:03:35.331" v="551" actId="6549"/>
        <pc:sldMkLst>
          <pc:docMk/>
          <pc:sldMk cId="2363639458" sldId="302"/>
        </pc:sldMkLst>
        <pc:spChg chg="mod">
          <ac:chgData name="Gé Verbeek" userId="20d2065d-8055-4a68-a463-00777506795f" providerId="ADAL" clId="{FD8506EF-A9BD-4521-B8B1-A57D383F5E02}" dt="2023-09-21T11:03:35.331" v="551" actId="6549"/>
          <ac:spMkLst>
            <pc:docMk/>
            <pc:sldMk cId="2363639458" sldId="302"/>
            <ac:spMk id="2" creationId="{99D90AE0-95A5-4983-B940-404960687EF2}"/>
          </ac:spMkLst>
        </pc:spChg>
        <pc:picChg chg="add mod">
          <ac:chgData name="Gé Verbeek" userId="20d2065d-8055-4a68-a463-00777506795f" providerId="ADAL" clId="{FD8506EF-A9BD-4521-B8B1-A57D383F5E02}" dt="2023-09-21T11:00:57.176" v="541" actId="14100"/>
          <ac:picMkLst>
            <pc:docMk/>
            <pc:sldMk cId="2363639458" sldId="302"/>
            <ac:picMk id="5" creationId="{BAB88285-908D-2F3A-CBB3-60937A12320F}"/>
          </ac:picMkLst>
        </pc:picChg>
        <pc:picChg chg="del">
          <ac:chgData name="Gé Verbeek" userId="20d2065d-8055-4a68-a463-00777506795f" providerId="ADAL" clId="{FD8506EF-A9BD-4521-B8B1-A57D383F5E02}" dt="2023-09-21T10:57:53.111" v="531" actId="478"/>
          <ac:picMkLst>
            <pc:docMk/>
            <pc:sldMk cId="2363639458" sldId="302"/>
            <ac:picMk id="7" creationId="{0092ACC7-EC5D-4048-AD17-08523FC068E9}"/>
          </ac:picMkLst>
        </pc:picChg>
        <pc:picChg chg="mod">
          <ac:chgData name="Gé Verbeek" userId="20d2065d-8055-4a68-a463-00777506795f" providerId="ADAL" clId="{FD8506EF-A9BD-4521-B8B1-A57D383F5E02}" dt="2023-09-21T10:58:30.727" v="538" actId="1076"/>
          <ac:picMkLst>
            <pc:docMk/>
            <pc:sldMk cId="2363639458" sldId="302"/>
            <ac:picMk id="8" creationId="{53DAA1D3-BF4E-474C-A1BC-A57B33D6FCA3}"/>
          </ac:picMkLst>
        </pc:picChg>
      </pc:sldChg>
      <pc:sldChg chg="del">
        <pc:chgData name="Gé Verbeek" userId="20d2065d-8055-4a68-a463-00777506795f" providerId="ADAL" clId="{FD8506EF-A9BD-4521-B8B1-A57D383F5E02}" dt="2023-09-19T11:59:24.836" v="397" actId="47"/>
        <pc:sldMkLst>
          <pc:docMk/>
          <pc:sldMk cId="116257142" sldId="342"/>
        </pc:sldMkLst>
      </pc:sldChg>
      <pc:sldChg chg="delSp mod">
        <pc:chgData name="Gé Verbeek" userId="20d2065d-8055-4a68-a463-00777506795f" providerId="ADAL" clId="{FD8506EF-A9BD-4521-B8B1-A57D383F5E02}" dt="2023-09-19T12:05:09.010" v="412" actId="478"/>
        <pc:sldMkLst>
          <pc:docMk/>
          <pc:sldMk cId="3985291533" sldId="350"/>
        </pc:sldMkLst>
        <pc:picChg chg="del">
          <ac:chgData name="Gé Verbeek" userId="20d2065d-8055-4a68-a463-00777506795f" providerId="ADAL" clId="{FD8506EF-A9BD-4521-B8B1-A57D383F5E02}" dt="2023-09-19T12:04:56.998" v="411" actId="478"/>
          <ac:picMkLst>
            <pc:docMk/>
            <pc:sldMk cId="3985291533" sldId="350"/>
            <ac:picMk id="2" creationId="{3012E9F7-41C2-14E6-9B6F-A07D7738E53C}"/>
          </ac:picMkLst>
        </pc:picChg>
        <pc:picChg chg="del">
          <ac:chgData name="Gé Verbeek" userId="20d2065d-8055-4a68-a463-00777506795f" providerId="ADAL" clId="{FD8506EF-A9BD-4521-B8B1-A57D383F5E02}" dt="2023-09-19T12:05:09.010" v="412" actId="478"/>
          <ac:picMkLst>
            <pc:docMk/>
            <pc:sldMk cId="3985291533" sldId="350"/>
            <ac:picMk id="3" creationId="{CD69444C-75B8-D49E-B9A1-D8A6228A63AD}"/>
          </ac:picMkLst>
        </pc:picChg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2707980406" sldId="383"/>
        </pc:sldMkLst>
      </pc:sldChg>
      <pc:sldChg chg="del">
        <pc:chgData name="Gé Verbeek" userId="20d2065d-8055-4a68-a463-00777506795f" providerId="ADAL" clId="{FD8506EF-A9BD-4521-B8B1-A57D383F5E02}" dt="2023-09-19T11:17:55.467" v="0" actId="47"/>
        <pc:sldMkLst>
          <pc:docMk/>
          <pc:sldMk cId="82164136" sldId="386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710185648" sldId="387"/>
        </pc:sldMkLst>
      </pc:sldChg>
      <pc:sldChg chg="addSp modSp add del mod">
        <pc:chgData name="Gé Verbeek" userId="20d2065d-8055-4a68-a463-00777506795f" providerId="ADAL" clId="{FD8506EF-A9BD-4521-B8B1-A57D383F5E02}" dt="2023-09-20T09:22:14.313" v="429" actId="14100"/>
        <pc:sldMkLst>
          <pc:docMk/>
          <pc:sldMk cId="2990189503" sldId="391"/>
        </pc:sldMkLst>
        <pc:picChg chg="add mod">
          <ac:chgData name="Gé Verbeek" userId="20d2065d-8055-4a68-a463-00777506795f" providerId="ADAL" clId="{FD8506EF-A9BD-4521-B8B1-A57D383F5E02}" dt="2023-09-20T09:22:14.313" v="429" actId="14100"/>
          <ac:picMkLst>
            <pc:docMk/>
            <pc:sldMk cId="2990189503" sldId="391"/>
            <ac:picMk id="3" creationId="{46CEF5FD-FE3D-2BF5-64E2-A02DA50549A7}"/>
          </ac:picMkLst>
        </pc:picChg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1483295999" sldId="392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105034433" sldId="393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1753698846" sldId="394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256699461" sldId="395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2225114770" sldId="396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944922893" sldId="397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662202770" sldId="398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53527164" sldId="400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1845732154" sldId="402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784580886" sldId="403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228692482" sldId="404"/>
        </pc:sldMkLst>
      </pc:sldChg>
      <pc:sldChg chg="addSp delSp modSp add del mod">
        <pc:chgData name="Gé Verbeek" userId="20d2065d-8055-4a68-a463-00777506795f" providerId="ADAL" clId="{FD8506EF-A9BD-4521-B8B1-A57D383F5E02}" dt="2023-09-19T12:05:34.151" v="415" actId="18676"/>
        <pc:sldMkLst>
          <pc:docMk/>
          <pc:sldMk cId="2496975897" sldId="405"/>
        </pc:sldMkLst>
        <pc:picChg chg="del">
          <ac:chgData name="Gé Verbeek" userId="20d2065d-8055-4a68-a463-00777506795f" providerId="ADAL" clId="{FD8506EF-A9BD-4521-B8B1-A57D383F5E02}" dt="2023-09-19T11:20:21.489" v="3" actId="478"/>
          <ac:picMkLst>
            <pc:docMk/>
            <pc:sldMk cId="2496975897" sldId="405"/>
            <ac:picMk id="3" creationId="{53A88300-CA5D-4824-8183-DC1E37C633DE}"/>
          </ac:picMkLst>
        </pc:picChg>
        <pc:picChg chg="add mod">
          <ac:chgData name="Gé Verbeek" userId="20d2065d-8055-4a68-a463-00777506795f" providerId="ADAL" clId="{FD8506EF-A9BD-4521-B8B1-A57D383F5E02}" dt="2023-09-19T11:20:39.209" v="8" actId="14100"/>
          <ac:picMkLst>
            <pc:docMk/>
            <pc:sldMk cId="2496975897" sldId="405"/>
            <ac:picMk id="4" creationId="{3C76B6C3-79F5-6AD9-0D73-9316BB78A1C1}"/>
          </ac:picMkLst>
        </pc:picChg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472643233" sldId="406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2992952747" sldId="407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936306695" sldId="408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1657656883" sldId="409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18108190" sldId="410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1487675300" sldId="412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477043799" sldId="414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2048435833" sldId="415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2409750448" sldId="417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580906091" sldId="418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1247388300" sldId="419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2421263348" sldId="420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884559180" sldId="422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3032171421" sldId="423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2238131947" sldId="424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175383516" sldId="425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2944764759" sldId="436"/>
        </pc:sldMkLst>
      </pc:sldChg>
      <pc:sldChg chg="add del">
        <pc:chgData name="Gé Verbeek" userId="20d2065d-8055-4a68-a463-00777506795f" providerId="ADAL" clId="{FD8506EF-A9BD-4521-B8B1-A57D383F5E02}" dt="2023-09-19T12:05:34.151" v="415" actId="18676"/>
        <pc:sldMkLst>
          <pc:docMk/>
          <pc:sldMk cId="1873444609" sldId="437"/>
        </pc:sldMkLst>
      </pc:sldChg>
      <pc:sldChg chg="addSp delSp modSp add del mod ord">
        <pc:chgData name="Gé Verbeek" userId="20d2065d-8055-4a68-a463-00777506795f" providerId="ADAL" clId="{FD8506EF-A9BD-4521-B8B1-A57D383F5E02}" dt="2023-09-21T18:00:07.904" v="556"/>
        <pc:sldMkLst>
          <pc:docMk/>
          <pc:sldMk cId="3141783860" sldId="438"/>
        </pc:sldMkLst>
        <pc:spChg chg="mod">
          <ac:chgData name="Gé Verbeek" userId="20d2065d-8055-4a68-a463-00777506795f" providerId="ADAL" clId="{FD8506EF-A9BD-4521-B8B1-A57D383F5E02}" dt="2023-09-21T17:54:56.238" v="554" actId="20577"/>
          <ac:spMkLst>
            <pc:docMk/>
            <pc:sldMk cId="3141783860" sldId="438"/>
            <ac:spMk id="2" creationId="{E1F63243-4CBF-4C92-A833-E353A87BA17E}"/>
          </ac:spMkLst>
        </pc:spChg>
        <pc:spChg chg="mod">
          <ac:chgData name="Gé Verbeek" userId="20d2065d-8055-4a68-a463-00777506795f" providerId="ADAL" clId="{FD8506EF-A9BD-4521-B8B1-A57D383F5E02}" dt="2023-09-19T11:58:26.601" v="391" actId="2711"/>
          <ac:spMkLst>
            <pc:docMk/>
            <pc:sldMk cId="3141783860" sldId="438"/>
            <ac:spMk id="3" creationId="{CA937494-8D5D-4F29-BF63-61FFCDBDFA82}"/>
          </ac:spMkLst>
        </pc:spChg>
        <pc:spChg chg="add del mod">
          <ac:chgData name="Gé Verbeek" userId="20d2065d-8055-4a68-a463-00777506795f" providerId="ADAL" clId="{FD8506EF-A9BD-4521-B8B1-A57D383F5E02}" dt="2023-09-19T11:46:56.835" v="16" actId="478"/>
          <ac:spMkLst>
            <pc:docMk/>
            <pc:sldMk cId="3141783860" sldId="438"/>
            <ac:spMk id="7" creationId="{1DE7AA34-3721-D130-AADF-0C2A6F6E7ABE}"/>
          </ac:spMkLst>
        </pc:spChg>
        <pc:picChg chg="del">
          <ac:chgData name="Gé Verbeek" userId="20d2065d-8055-4a68-a463-00777506795f" providerId="ADAL" clId="{FD8506EF-A9BD-4521-B8B1-A57D383F5E02}" dt="2023-09-19T11:46:36.547" v="14" actId="478"/>
          <ac:picMkLst>
            <pc:docMk/>
            <pc:sldMk cId="3141783860" sldId="438"/>
            <ac:picMk id="4" creationId="{6FC07C59-DA1A-48C0-B0AF-036A776FAAA1}"/>
          </ac:picMkLst>
        </pc:picChg>
      </pc:sldChg>
      <pc:sldChg chg="modSp add del mod">
        <pc:chgData name="Gé Verbeek" userId="20d2065d-8055-4a68-a463-00777506795f" providerId="ADAL" clId="{FD8506EF-A9BD-4521-B8B1-A57D383F5E02}" dt="2023-09-19T12:05:34.151" v="415" actId="18676"/>
        <pc:sldMkLst>
          <pc:docMk/>
          <pc:sldMk cId="4011808597" sldId="439"/>
        </pc:sldMkLst>
        <pc:spChg chg="mod">
          <ac:chgData name="Gé Verbeek" userId="20d2065d-8055-4a68-a463-00777506795f" providerId="ADAL" clId="{FD8506EF-A9BD-4521-B8B1-A57D383F5E02}" dt="2023-09-19T11:59:02.722" v="394" actId="255"/>
          <ac:spMkLst>
            <pc:docMk/>
            <pc:sldMk cId="4011808597" sldId="439"/>
            <ac:spMk id="3" creationId="{CA937494-8D5D-4F29-BF63-61FFCDBDFA82}"/>
          </ac:spMkLst>
        </pc:spChg>
      </pc:sldChg>
      <pc:sldChg chg="modSp add del mod">
        <pc:chgData name="Gé Verbeek" userId="20d2065d-8055-4a68-a463-00777506795f" providerId="ADAL" clId="{FD8506EF-A9BD-4521-B8B1-A57D383F5E02}" dt="2023-09-19T12:05:34.151" v="415" actId="18676"/>
        <pc:sldMkLst>
          <pc:docMk/>
          <pc:sldMk cId="1671499291" sldId="440"/>
        </pc:sldMkLst>
        <pc:spChg chg="mod">
          <ac:chgData name="Gé Verbeek" userId="20d2065d-8055-4a68-a463-00777506795f" providerId="ADAL" clId="{FD8506EF-A9BD-4521-B8B1-A57D383F5E02}" dt="2023-09-19T11:55:47.704" v="141" actId="20577"/>
          <ac:spMkLst>
            <pc:docMk/>
            <pc:sldMk cId="1671499291" sldId="440"/>
            <ac:spMk id="2" creationId="{E1F63243-4CBF-4C92-A833-E353A87BA17E}"/>
          </ac:spMkLst>
        </pc:spChg>
        <pc:spChg chg="mod">
          <ac:chgData name="Gé Verbeek" userId="20d2065d-8055-4a68-a463-00777506795f" providerId="ADAL" clId="{FD8506EF-A9BD-4521-B8B1-A57D383F5E02}" dt="2023-09-19T11:59:15.864" v="396" actId="2711"/>
          <ac:spMkLst>
            <pc:docMk/>
            <pc:sldMk cId="1671499291" sldId="440"/>
            <ac:spMk id="3" creationId="{CA937494-8D5D-4F29-BF63-61FFCDBDFA82}"/>
          </ac:spMkLst>
        </pc:spChg>
      </pc:sldChg>
      <pc:sldChg chg="addSp delSp modSp add mod">
        <pc:chgData name="Gé Verbeek" userId="20d2065d-8055-4a68-a463-00777506795f" providerId="ADAL" clId="{FD8506EF-A9BD-4521-B8B1-A57D383F5E02}" dt="2023-09-21T10:55:35.390" v="530" actId="1076"/>
        <pc:sldMkLst>
          <pc:docMk/>
          <pc:sldMk cId="125313374" sldId="441"/>
        </pc:sldMkLst>
        <pc:spChg chg="del mod">
          <ac:chgData name="Gé Verbeek" userId="20d2065d-8055-4a68-a463-00777506795f" providerId="ADAL" clId="{FD8506EF-A9BD-4521-B8B1-A57D383F5E02}" dt="2023-09-19T12:05:59.120" v="419"/>
          <ac:spMkLst>
            <pc:docMk/>
            <pc:sldMk cId="125313374" sldId="441"/>
            <ac:spMk id="4" creationId="{330B07F8-683C-4464-ADBA-6155E907C122}"/>
          </ac:spMkLst>
        </pc:spChg>
        <pc:spChg chg="add mod">
          <ac:chgData name="Gé Verbeek" userId="20d2065d-8055-4a68-a463-00777506795f" providerId="ADAL" clId="{FD8506EF-A9BD-4521-B8B1-A57D383F5E02}" dt="2023-09-21T10:54:37.752" v="525" actId="20577"/>
          <ac:spMkLst>
            <pc:docMk/>
            <pc:sldMk cId="125313374" sldId="441"/>
            <ac:spMk id="5" creationId="{9EE860EB-E080-552C-FE66-3349056A2912}"/>
          </ac:spMkLst>
        </pc:spChg>
        <pc:spChg chg="mod">
          <ac:chgData name="Gé Verbeek" userId="20d2065d-8055-4a68-a463-00777506795f" providerId="ADAL" clId="{FD8506EF-A9BD-4521-B8B1-A57D383F5E02}" dt="2023-09-21T10:51:59.947" v="449" actId="20577"/>
          <ac:spMkLst>
            <pc:docMk/>
            <pc:sldMk cId="125313374" sldId="441"/>
            <ac:spMk id="5122" creationId="{80899F95-2E30-4511-922B-B88C19CF0D84}"/>
          </ac:spMkLst>
        </pc:spChg>
        <pc:picChg chg="add mod">
          <ac:chgData name="Gé Verbeek" userId="20d2065d-8055-4a68-a463-00777506795f" providerId="ADAL" clId="{FD8506EF-A9BD-4521-B8B1-A57D383F5E02}" dt="2023-09-21T10:55:35.390" v="530" actId="1076"/>
          <ac:picMkLst>
            <pc:docMk/>
            <pc:sldMk cId="125313374" sldId="441"/>
            <ac:picMk id="2" creationId="{25429387-A8AF-8F44-D4EF-7FE6B993665D}"/>
          </ac:picMkLst>
        </pc:picChg>
        <pc:picChg chg="add del mod">
          <ac:chgData name="Gé Verbeek" userId="20d2065d-8055-4a68-a463-00777506795f" providerId="ADAL" clId="{FD8506EF-A9BD-4521-B8B1-A57D383F5E02}" dt="2023-09-19T12:06:15.299" v="423" actId="478"/>
          <ac:picMkLst>
            <pc:docMk/>
            <pc:sldMk cId="125313374" sldId="441"/>
            <ac:picMk id="2" creationId="{AA5A92DA-D184-217C-6327-FA47FEE79788}"/>
          </ac:picMkLst>
        </pc:picChg>
      </pc:sldChg>
      <pc:sldChg chg="modSp add del mod">
        <pc:chgData name="Gé Verbeek" userId="20d2065d-8055-4a68-a463-00777506795f" providerId="ADAL" clId="{FD8506EF-A9BD-4521-B8B1-A57D383F5E02}" dt="2023-09-19T12:03:56.539" v="410" actId="47"/>
        <pc:sldMkLst>
          <pc:docMk/>
          <pc:sldMk cId="3533427586" sldId="441"/>
        </pc:sldMkLst>
        <pc:spChg chg="mod">
          <ac:chgData name="Gé Verbeek" userId="20d2065d-8055-4a68-a463-00777506795f" providerId="ADAL" clId="{FD8506EF-A9BD-4521-B8B1-A57D383F5E02}" dt="2023-09-19T12:02:37.604" v="409" actId="20577"/>
          <ac:spMkLst>
            <pc:docMk/>
            <pc:sldMk cId="3533427586" sldId="441"/>
            <ac:spMk id="5122" creationId="{80899F95-2E30-4511-922B-B88C19CF0D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21-9-2023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9564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8545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7191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24624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9770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16677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50693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4254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57217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39598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0737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3171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03613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43149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0995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465268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6299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31154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767558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16066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81373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1C9D5C-A24E-42B5-BD13-FFCE2970543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058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26235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71611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773217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29583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923927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14153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4126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73427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5826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81671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354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511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13h5oC4jIsk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0POANU6ksQ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r>
              <a:rPr lang="nl-NL" altLang="nl-NL" dirty="0"/>
              <a:t>Fotosynthese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Fotosynthese (ook: koolstofdioxideassimilatie of koolzuurassimilatie), is een vorm van opbouw van stoffen waarbij lichtenergie wordt gebruikt om koolstofdioxide om te zetten in koolhydraten, zoals glucose.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Hier komt zuurstof bij vrij.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deel van de glucose wordt via de zetmeelsynthese omgezet in zetmeel en in wortels, stengels of bladeren opgeslagen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5B11F0C-1E61-4510-A7D6-ACED4F87F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294" y="292468"/>
            <a:ext cx="441388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08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Fotosynthese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Het proces komt voor in planten en verschillende groepen bacteriën. 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Op sommige bacteriën na, gebruiken alle foto synthetiserende organismen naast koolstofdioxide ook water om deze suikers te maken.</a:t>
            </a:r>
          </a:p>
          <a:p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9720423-0068-42B5-AAFD-BA8578F0A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740" y="4152999"/>
            <a:ext cx="2717077" cy="27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924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fotoautotroof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Planten vangen de voor fotosynthese benodigde lichtenergie op met chlorofyl.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Deze stof zit in chloroplasten (bladgroenkorrels).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De chloroplasten bevinden zich vooral in de bladeren van de planten: chloroplasten geven bladeren hun groene kleur.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516B599-0C3C-4287-8BCC-C72BAFE68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223" y="120176"/>
            <a:ext cx="3604822" cy="252875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C76B6C3-79F5-6AD9-0D73-9316BB78A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440" y="3797559"/>
            <a:ext cx="3818337" cy="31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758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fotoautotroof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177898" cy="473826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In de chloroplast vindt de fotosynthese plaats.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Hoewel alle groene onderdelen van planten chloroplasten bevatten waar fotosynthese plaatsvindt, wordt veruit de meeste energie opgewekt in de bladeren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D3AF65D-DAF8-45A8-85A5-19D7FB038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036" y="4280006"/>
            <a:ext cx="3731075" cy="21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43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87D9FCD-9544-47B8-90DE-B514DB60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160" y="0"/>
            <a:ext cx="3643840" cy="26702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14" y="280682"/>
            <a:ext cx="7513557" cy="857250"/>
          </a:xfrm>
        </p:spPr>
        <p:txBody>
          <a:bodyPr>
            <a:normAutofit/>
          </a:bodyPr>
          <a:lstStyle/>
          <a:p>
            <a:r>
              <a:rPr lang="nl-NL" b="1" dirty="0"/>
              <a:t>Opdracht </a:t>
            </a:r>
            <a:r>
              <a:rPr lang="nl-NL" b="1"/>
              <a:t>les 2</a:t>
            </a:r>
            <a:endParaRPr lang="nl-NL" b="1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937494-8D5D-4F29-BF63-61FFCDBDFA82}"/>
              </a:ext>
            </a:extLst>
          </p:cNvPr>
          <p:cNvSpPr txBox="1"/>
          <p:nvPr/>
        </p:nvSpPr>
        <p:spPr>
          <a:xfrm>
            <a:off x="912688" y="954356"/>
            <a:ext cx="870717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0" i="0" dirty="0">
                <a:effectLst/>
                <a:latin typeface="Poppins" panose="020B0502040204020203" pitchFamily="2" charset="0"/>
              </a:rPr>
              <a:t>1) </a:t>
            </a:r>
            <a:r>
              <a:rPr lang="nl-NL" sz="2400" b="0" i="0" dirty="0">
                <a:effectLst/>
                <a:latin typeface="+mj-lt"/>
              </a:rPr>
              <a:t>Wat is fotosynthese?</a:t>
            </a:r>
            <a:br>
              <a:rPr lang="nl-NL" sz="2400" dirty="0"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2) Welke organismen voeren fotosynthese uit?</a:t>
            </a:r>
            <a:br>
              <a:rPr lang="nl-NL" sz="2400" dirty="0"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3) Welke twee belangrijke stoffen zijn vereist voor</a:t>
            </a:r>
            <a:br>
              <a:rPr lang="nl-NL" sz="2400" b="0" i="0" dirty="0">
                <a:effectLst/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     fotosynthese?</a:t>
            </a:r>
            <a:br>
              <a:rPr lang="nl-NL" sz="2400" dirty="0"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4) Wat is de functie van chlorofyl in fotosynthese?</a:t>
            </a:r>
            <a:br>
              <a:rPr lang="nl-NL" sz="2400" dirty="0">
                <a:latin typeface="+mj-lt"/>
              </a:rPr>
            </a:br>
            <a:r>
              <a:rPr lang="nl-NL" sz="2400" dirty="0">
                <a:latin typeface="+mj-lt"/>
              </a:rPr>
              <a:t>5</a:t>
            </a:r>
            <a:r>
              <a:rPr lang="nl-NL" sz="2400" b="0" i="0" dirty="0">
                <a:effectLst/>
                <a:latin typeface="+mj-lt"/>
              </a:rPr>
              <a:t>) Wat is het belangrijkste eindproduct van</a:t>
            </a:r>
            <a:br>
              <a:rPr lang="nl-NL" sz="2400" b="0" i="0" dirty="0">
                <a:effectLst/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     fotosynthese?</a:t>
            </a:r>
            <a:br>
              <a:rPr lang="nl-NL" sz="2400" dirty="0"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7) Welke rol speelt zonlicht in het proces van</a:t>
            </a:r>
            <a:br>
              <a:rPr lang="nl-NL" sz="2400" b="0" i="0" dirty="0">
                <a:effectLst/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     fotosynthese?</a:t>
            </a:r>
            <a:br>
              <a:rPr lang="nl-NL" sz="2400" dirty="0"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8) Wat zijn de voordelen van fotosynthese voor het</a:t>
            </a:r>
            <a:br>
              <a:rPr lang="nl-NL" sz="2400" b="0" i="0" dirty="0">
                <a:effectLst/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     milieu?</a:t>
            </a:r>
            <a:br>
              <a:rPr lang="nl-NL" sz="2400" dirty="0"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9) Wat is het verband tussen fotosynthese en de</a:t>
            </a:r>
            <a:br>
              <a:rPr lang="nl-NL" sz="2400" b="0" i="0" dirty="0">
                <a:effectLst/>
                <a:latin typeface="+mj-lt"/>
              </a:rPr>
            </a:br>
            <a:r>
              <a:rPr lang="nl-NL" sz="2400" b="0" i="0" dirty="0">
                <a:effectLst/>
                <a:latin typeface="+mj-lt"/>
              </a:rPr>
              <a:t>     zuurstofproductie?</a:t>
            </a:r>
            <a:br>
              <a:rPr lang="nl-NL" sz="2400" dirty="0">
                <a:latin typeface="+mj-lt"/>
              </a:rPr>
            </a:br>
            <a:endParaRPr lang="nl-NL" sz="2400" dirty="0">
              <a:latin typeface="+mj-lt"/>
            </a:endParaRPr>
          </a:p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CC74764-8BB0-4186-A7FA-D610F6A91534}"/>
              </a:ext>
            </a:extLst>
          </p:cNvPr>
          <p:cNvSpPr txBox="1"/>
          <p:nvPr/>
        </p:nvSpPr>
        <p:spPr>
          <a:xfrm>
            <a:off x="3352801" y="6248400"/>
            <a:ext cx="5205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50" dirty="0"/>
              <a:t>Les 1 Wat is fotosynthese?</a:t>
            </a:r>
          </a:p>
        </p:txBody>
      </p:sp>
    </p:spTree>
    <p:extLst>
      <p:ext uri="{BB962C8B-B14F-4D97-AF65-F5344CB8AC3E}">
        <p14:creationId xmlns:p14="http://schemas.microsoft.com/office/powerpoint/2010/main" val="3141783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r>
              <a:rPr lang="nl-NL" altLang="nl-NL" dirty="0"/>
              <a:t>C3, C4 en CAM planten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Er zijn 3 vormen van fotosynthese: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C3 fotosynthese</a:t>
            </a:r>
          </a:p>
          <a:p>
            <a:pPr marL="342900" indent="-342900">
              <a:defRPr/>
            </a:pPr>
            <a:r>
              <a:rPr lang="nl-NL" dirty="0"/>
              <a:t>C4 fotosynthese</a:t>
            </a:r>
          </a:p>
          <a:p>
            <a:pPr marL="342900" indent="-342900">
              <a:defRPr/>
            </a:pPr>
            <a:r>
              <a:rPr lang="nl-NL" dirty="0"/>
              <a:t>CAM fotosynthese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2D0B020-37B3-4E89-93AF-04575C862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027" y="4110087"/>
            <a:ext cx="7757278" cy="23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633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C3, C4 en CAM planten</a:t>
            </a:r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AE3F2942-2064-4D85-93AD-B63656F1EB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04070" y="1714556"/>
            <a:ext cx="7861854" cy="44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8830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C3 planten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527448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C₃-plant is een type plant die alleen gebruikmaakt van de basisvorm van de fotosynthese,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Hierbij wordt bij de koolstofassimilatie van kooldioxide en water tot uiteindelijk glucose.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eerste wordt een  tussenproduct een carbonzuur opgeleverd met drie koolstofatomen, 3-fosfoglyceraat.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5E53C2-5C2D-4BCF-8587-A470B0C34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337" y="206648"/>
            <a:ext cx="2657325" cy="291809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6CEF5FD-FE3D-2BF5-64E2-A02DA5054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4759" y="4338734"/>
            <a:ext cx="3707084" cy="23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95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C3 planten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7791399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85% van alle planten op de wereld zijn C3 planten.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Dit heeft alles te maken met de veel voorkomende optimale temperatuur voor C3 planten, namelijk 15 tot 25 graden Celsius.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naam is C3, omdat de eerste organische stof van de koolstoffixatie een C3 molecuul is.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Voorbeelden zijn:</a:t>
            </a:r>
          </a:p>
          <a:p>
            <a:pPr indent="0">
              <a:buNone/>
              <a:defRPr/>
            </a:pPr>
            <a:r>
              <a:rPr lang="nl-NL" dirty="0"/>
              <a:t>Rijst, vruchtgewassen, kamerplanten, appelbomen etc.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0D44027-398F-4A3B-81BA-9EBE0349F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248" y="4039286"/>
            <a:ext cx="1752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27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C3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Hier rechts zie je een blad van een C3 plant.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Er zijn 2 soorten fotosynthetische cellen aanwezig. 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De bundel-schede cellen, rondom de hout en bast vaten</a:t>
            </a:r>
          </a:p>
          <a:p>
            <a:pPr marL="342900" indent="-342900">
              <a:defRPr/>
            </a:pPr>
            <a:r>
              <a:rPr lang="nl-NL" dirty="0" err="1"/>
              <a:t>Mesofyl</a:t>
            </a:r>
            <a:r>
              <a:rPr lang="nl-NL" dirty="0"/>
              <a:t> cellen die bestaan uit de </a:t>
            </a:r>
            <a:r>
              <a:rPr lang="nl-NL" dirty="0" err="1"/>
              <a:t>pallisadeparenchym</a:t>
            </a:r>
            <a:r>
              <a:rPr lang="nl-NL" dirty="0"/>
              <a:t> en spons parenchym.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CA9348C-5FE5-44DA-9BC3-4116B76E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18" y="208864"/>
            <a:ext cx="3502647" cy="28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066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C3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Zoals je ziet zitten de </a:t>
            </a:r>
            <a:r>
              <a:rPr lang="nl-NL" dirty="0" err="1"/>
              <a:t>pallisadenparenchym</a:t>
            </a:r>
            <a:r>
              <a:rPr lang="nl-NL" dirty="0"/>
              <a:t> aan de bovenkant, omdat die heel veel zonlichtkunnen opvangen.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sponsparenchym aan de onderkant met holtes, omdat die ervoor zorgen dat CO2 naar binnen verspreidt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CA9348C-5FE5-44DA-9BC3-4116B76E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298" y="3750693"/>
            <a:ext cx="4486282" cy="28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95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C3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460702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Bij C3 planten komen soms problemen voor.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Zo kan fotorespiratie voorkomen. </a:t>
            </a:r>
            <a:br>
              <a:rPr lang="nl-NL" dirty="0"/>
            </a:br>
            <a:r>
              <a:rPr lang="nl-NL" dirty="0"/>
              <a:t>Dit is de reactie bij fotosynthese waarbij zuurstof wordt gebonden in plaats van CO2.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Dit gebeurt bij een hogere concentratie O2 en een lagere concentratie CO2 en vaak bij hogere temperaturen.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Er wordt dus ook minder glucose gemaakt. </a:t>
            </a:r>
            <a:br>
              <a:rPr lang="nl-NL" dirty="0"/>
            </a:br>
            <a:r>
              <a:rPr lang="nl-NL" dirty="0"/>
              <a:t>Hierdoor raken planten veel energie kwijt, terwijl ze die juist proberen op te slaan.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CA4FB2D-49AB-464C-8E2D-189175D18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836" y="5048936"/>
            <a:ext cx="2857500" cy="16002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77B4D63-C3D8-4AC9-B8A2-8BEC7D245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811" y="171313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75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C3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7886699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plant kan dus niet de optimale goede omstandigheden benutten ( veel licht) door dit om te zetten naar reserve energie voor mindere omstandigheden.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ander probleem bij C3 planten is het water verlies. </a:t>
            </a:r>
            <a:br>
              <a:rPr lang="nl-NL" dirty="0"/>
            </a:br>
            <a:r>
              <a:rPr lang="nl-NL" dirty="0"/>
              <a:t>Dit is wanneer de huidmondjes veel open staan om de CO2 concentratie hoog genoeg te houden.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Hierbij is er heel veel verdamping van water en dus waterverlies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9788134-6BAF-44FC-8A12-905479D38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22" y="4280006"/>
            <a:ext cx="3015644" cy="229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98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C4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0688" y="1527739"/>
            <a:ext cx="910172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Een C₄-plant is een type plant die niet alleen gebruik maakt van de basisvorm van de fotosynthese zoals de C₃-plant.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Bij C₄ wordt er eerst een tussenstap uitvoert waarbij een verbinding met vier koolstofatomen wordt gemaakt.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CB6CB8D-A39C-43CC-9511-9F75BE003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88" y="3429000"/>
            <a:ext cx="4239901" cy="32647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8D66498-2FA0-4F36-B14C-0BF59737E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825" y="3429000"/>
            <a:ext cx="4473350" cy="32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344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C4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1% van de planten zijn C4 planten, er zijn ongeveer 1900 planten bekend , voornamelijk uit tropische gebieden.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Bij C4 planten is de optimale temperatuur 25 tot 35 graden Celsius is.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C4 fotosynthese komt voor bij grassen in droge en hete gebieden.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Voorbeelden van C4 planten zijn mais en suikerriet.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098F7E-F68D-45F8-885E-2EBEFE648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340" y="4020236"/>
            <a:ext cx="17430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35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C4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Hiernaast zie je een blad van een C4 plant. De bladeren van C4-planten bezitten twee typen fotosynthetische cellen: 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Bundel-schede cellen rondom de hout- en bastvaten </a:t>
            </a:r>
          </a:p>
          <a:p>
            <a:pPr marL="342900" indent="-342900">
              <a:defRPr/>
            </a:pPr>
            <a:r>
              <a:rPr lang="nl-NL" dirty="0" err="1"/>
              <a:t>Mesofyl</a:t>
            </a:r>
            <a:r>
              <a:rPr lang="nl-NL" dirty="0"/>
              <a:t> cellen (bladmoes) daaromheen gegroepeerd dicht tegen de bundel-schede cellen aan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5D404E-CC78-41CE-82EA-BEEB5DFC2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924" y="141993"/>
            <a:ext cx="3494806" cy="32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3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C4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8300447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Doordat C4 voorkomt bij vooral een hogere temperatuur zorgt dit voor een snelle plantengroei, doordat er veel lichtenergie is en het is warm.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Hierdoor vind fotosynthese veel sneller plaats. </a:t>
            </a:r>
            <a:br>
              <a:rPr lang="nl-NL" dirty="0"/>
            </a:br>
            <a:endParaRPr lang="nl-NL" dirty="0"/>
          </a:p>
          <a:p>
            <a:pPr indent="0">
              <a:buNone/>
              <a:defRPr/>
            </a:pPr>
            <a:r>
              <a:rPr lang="nl-NL" dirty="0"/>
              <a:t>De C4 reactieweg is een manier om CO2 te vervoeren naar een plaats in het blad, waar de CO2 / O2 verhouding hoger is, zodat er minder competitie is voor de binding van CO2.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D7EC640-68E3-4CE4-A50D-4AC0F79B4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1280" y="205901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94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Temperatuur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optimale temperatuur voor C3-planten is 15 tot 25 °C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Voor C4-planten is dat 25 tot 35 °C.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Bij C3-planten treedt lichtverzadiging op in half tot vol zonlicht.</a:t>
            </a:r>
          </a:p>
          <a:p>
            <a:pPr indent="0">
              <a:buNone/>
              <a:defRPr/>
            </a:pPr>
            <a:r>
              <a:rPr lang="nl-NL" dirty="0"/>
              <a:t> </a:t>
            </a:r>
          </a:p>
          <a:p>
            <a:pPr indent="0">
              <a:buNone/>
              <a:defRPr/>
            </a:pPr>
            <a:r>
              <a:rPr lang="nl-NL" dirty="0"/>
              <a:t>Bij C4-planten treedt geen lichtverzadiging op in vol zonlicht. 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2427DE3-EA3E-4F0B-9F2F-E068BB5F6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058" y="4213781"/>
            <a:ext cx="3798953" cy="25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6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Temperatuur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8479555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Alleen bij relatief hoge temperaturen, zoals in de tropen, subtropen of midden in de zomer in Nederland, zorgt het C4-systeem voor een snellere plantengroei dan het C3-systeem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maximale opbrengst per hectare is dan ook - onder ideale omstandigheden - bij C4-planten aanzienlijk hoger.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Bijna de dubbele opbrengst aan droge stof per hectare per jaar!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2AFCAC6-6D0A-4EEC-8D5D-99620C2CF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476" y="4790171"/>
            <a:ext cx="3302524" cy="19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060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Cam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910876"/>
            <a:ext cx="7886699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Bij CAM planten (</a:t>
            </a:r>
            <a:r>
              <a:rPr lang="nl-NL" dirty="0" err="1"/>
              <a:t>Crassulacean</a:t>
            </a:r>
            <a:r>
              <a:rPr lang="nl-NL" dirty="0"/>
              <a:t> Acid </a:t>
            </a:r>
            <a:r>
              <a:rPr lang="nl-NL" dirty="0" err="1"/>
              <a:t>Metabolism</a:t>
            </a:r>
            <a:r>
              <a:rPr lang="nl-NL" dirty="0"/>
              <a:t>)  is de fotosynthese afhankelijk van de status dag/nacht.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temperaturen waar CAM planten bevinden zijn hoog overdag (boven 30 graden) en s’ nachts juist laag.</a:t>
            </a:r>
          </a:p>
          <a:p>
            <a:pPr indent="0">
              <a:buNone/>
              <a:defRPr/>
            </a:pPr>
            <a:r>
              <a:rPr lang="nl-NL" dirty="0"/>
              <a:t>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Voorbeelden zijn cactussen, vetplanten, </a:t>
            </a:r>
            <a:r>
              <a:rPr lang="nl-NL" dirty="0" err="1"/>
              <a:t>annanas</a:t>
            </a:r>
            <a:r>
              <a:rPr lang="nl-NL" dirty="0"/>
              <a:t> bromelia-soorten en dikbladige orchideeën. </a:t>
            </a:r>
            <a:br>
              <a:rPr lang="nl-NL" dirty="0"/>
            </a:br>
            <a:r>
              <a:rPr lang="nl-NL" dirty="0"/>
              <a:t>Bij de laatste hoort de veel geteelde </a:t>
            </a:r>
            <a:r>
              <a:rPr lang="nl-NL" dirty="0" err="1"/>
              <a:t>Phalaenopsis</a:t>
            </a:r>
            <a:r>
              <a:rPr lang="nl-NL" dirty="0"/>
              <a:t>.</a:t>
            </a: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7C50DB2-46A5-4AD8-B597-182804014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691" y="189100"/>
            <a:ext cx="2799701" cy="279970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6490E48-0792-47DD-8382-AFB40CE9F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9989" y="3978848"/>
            <a:ext cx="2529574" cy="25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14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Blok 1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0B07F8-683C-4464-ADBA-6155E907C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Les 1: huidmondjes</a:t>
            </a:r>
          </a:p>
          <a:p>
            <a:r>
              <a:rPr lang="nl-NL" dirty="0"/>
              <a:t>Les 2: fotosynthese</a:t>
            </a:r>
          </a:p>
          <a:p>
            <a:r>
              <a:rPr lang="nl-NL" dirty="0"/>
              <a:t>Les 3: fotosynthese</a:t>
            </a:r>
          </a:p>
          <a:p>
            <a:r>
              <a:rPr lang="nl-NL" dirty="0"/>
              <a:t>Les 4: excursie</a:t>
            </a:r>
          </a:p>
          <a:p>
            <a:r>
              <a:rPr lang="nl-NL" dirty="0"/>
              <a:t>Les 5: ademhaling</a:t>
            </a:r>
          </a:p>
          <a:p>
            <a:pPr marL="342900" indent="-342900"/>
            <a:r>
              <a:rPr lang="nl-NL" dirty="0"/>
              <a:t>Les 6: biologische klok</a:t>
            </a:r>
          </a:p>
          <a:p>
            <a:r>
              <a:rPr lang="nl-NL" dirty="0"/>
              <a:t>Herfstvakantie</a:t>
            </a:r>
          </a:p>
          <a:p>
            <a:r>
              <a:rPr lang="nl-NL" dirty="0"/>
              <a:t>Les 7: toets</a:t>
            </a:r>
          </a:p>
        </p:txBody>
      </p:sp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CAM planten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bladeren van CAM planten bevatten veel </a:t>
            </a:r>
            <a:r>
              <a:rPr lang="nl-NL" dirty="0" err="1"/>
              <a:t>mesofylcellen</a:t>
            </a:r>
            <a:r>
              <a:rPr lang="nl-NL" dirty="0"/>
              <a:t> (</a:t>
            </a:r>
            <a:r>
              <a:rPr lang="nl-NL" dirty="0" err="1"/>
              <a:t>palisade</a:t>
            </a:r>
            <a:r>
              <a:rPr lang="nl-NL" dirty="0"/>
              <a:t> en sponsparenchym)  aan de buitenkant, net als C3 planten.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CAM planten hebben vaak een aanpassing om verdamping tegen te gaan:</a:t>
            </a:r>
          </a:p>
          <a:p>
            <a:pPr indent="0">
              <a:buNone/>
              <a:defRPr/>
            </a:pPr>
            <a:endParaRPr lang="nl-NL" dirty="0"/>
          </a:p>
          <a:p>
            <a:pPr marL="342900" indent="-342900">
              <a:defRPr/>
            </a:pPr>
            <a:r>
              <a:rPr lang="nl-NL" dirty="0"/>
              <a:t>Verzonken huidmondjes, </a:t>
            </a:r>
          </a:p>
          <a:p>
            <a:pPr marL="342900" indent="-342900">
              <a:defRPr/>
            </a:pPr>
            <a:r>
              <a:rPr lang="nl-NL" dirty="0"/>
              <a:t>Dikkere </a:t>
            </a:r>
            <a:r>
              <a:rPr lang="nl-NL" dirty="0" err="1"/>
              <a:t>cuticula</a:t>
            </a:r>
            <a:r>
              <a:rPr lang="nl-NL" dirty="0"/>
              <a:t> </a:t>
            </a:r>
          </a:p>
          <a:p>
            <a:pPr marL="342900" indent="-342900">
              <a:defRPr/>
            </a:pPr>
            <a:r>
              <a:rPr lang="nl-NL" dirty="0"/>
              <a:t>Behaarde bladeren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DA3A111-BF1D-4A8E-A0A7-22D0146D3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587" y="3811520"/>
            <a:ext cx="4861542" cy="27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22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10374343" cy="996950"/>
          </a:xfrm>
        </p:spPr>
        <p:txBody>
          <a:bodyPr>
            <a:normAutofit/>
          </a:bodyPr>
          <a:lstStyle/>
          <a:p>
            <a:r>
              <a:rPr lang="nl-NL" altLang="nl-NL" dirty="0"/>
              <a:t>Werking fotosynthese CAM planten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Ze openen ’s nachts hun huidmondjes en nemen vervolgens CO2 op in de </a:t>
            </a:r>
            <a:r>
              <a:rPr lang="nl-NL" dirty="0" err="1"/>
              <a:t>mesofylcellen</a:t>
            </a:r>
            <a:r>
              <a:rPr lang="nl-NL" dirty="0"/>
              <a:t> (</a:t>
            </a:r>
            <a:r>
              <a:rPr lang="nl-NL" dirty="0" err="1"/>
              <a:t>palisade</a:t>
            </a:r>
            <a:r>
              <a:rPr lang="nl-NL" dirty="0"/>
              <a:t> en sponsparenchym) en, net als bij C4 planten wordt de CO2 gebonden.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Bij het aanbreken van de dag, sluiten de planten hun huidmondjes en wordt het gebonden koolstofdioxide vrijgemaakt en gebruikt voor de fotosynthese.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C8E3124-257A-4FE4-B321-7576ED9F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304" y="4280006"/>
            <a:ext cx="4362699" cy="24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02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3" y="592001"/>
            <a:ext cx="10025551" cy="996950"/>
          </a:xfrm>
        </p:spPr>
        <p:txBody>
          <a:bodyPr>
            <a:normAutofit/>
          </a:bodyPr>
          <a:lstStyle/>
          <a:p>
            <a:r>
              <a:rPr lang="nl-NL" dirty="0"/>
              <a:t>Werking fotosynthese CAM planten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651494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Werking fotosynthese CAM planten: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CAM planten kunnen dus groeien in situatie van hoge dag temperaturen, veel zonlicht en een lage bodemvochtigheid.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Er is minder waterdamping, omdat er minder huidmondjes zijn en de huidmondjes overdag gesloten zijn.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De CO2 opname is minder, dus er is minder glucose productie dan bij C4 planten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C8E3124-257A-4FE4-B321-7576ED9F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18" y="4175795"/>
            <a:ext cx="4362699" cy="24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504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C3,C4 en CAM planten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51C81265-843E-4D16-BAC7-A1869B6F7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919" y="1807380"/>
            <a:ext cx="2392391" cy="202728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86DADF8-34B9-46EC-87C9-BC88623A1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981" y="1896314"/>
            <a:ext cx="2492847" cy="184942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B9F1757-DBE8-4972-8478-38EE8BEAD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361" y="1896314"/>
            <a:ext cx="2305448" cy="174572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3FA00CB-E2A3-41D7-BC1B-BC1381DFF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1361" y="4176073"/>
            <a:ext cx="4365114" cy="247519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674C28-DFD6-4BCE-89AF-1F93A526F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7894" y="4314193"/>
            <a:ext cx="3376118" cy="219895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89B347C-A80C-4290-9DCB-84ACAA429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91" y="3834668"/>
            <a:ext cx="3505504" cy="281659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4BF27A4-2AF0-4000-B253-486A2BEB7B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1464" y="132907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7164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C3 – C4 planten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293E40B8-1BE8-4514-964C-398474BAB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4777" y="3065827"/>
            <a:ext cx="5933774" cy="320017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2D10B33-7BA5-49D6-A056-E58817322A35}"/>
              </a:ext>
            </a:extLst>
          </p:cNvPr>
          <p:cNvSpPr txBox="1"/>
          <p:nvPr/>
        </p:nvSpPr>
        <p:spPr>
          <a:xfrm>
            <a:off x="1079224" y="1431985"/>
            <a:ext cx="8616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Onder de microscoop zijn C4 planten  onmiddellijk te herkennen.</a:t>
            </a:r>
          </a:p>
          <a:p>
            <a:endParaRPr lang="nl-NL" sz="2400" dirty="0"/>
          </a:p>
          <a:p>
            <a:r>
              <a:rPr lang="nl-NL" sz="2400" dirty="0"/>
              <a:t>Rond de vaatbundels liggen 2 ringen van cellen </a:t>
            </a:r>
          </a:p>
        </p:txBody>
      </p:sp>
    </p:spTree>
    <p:extLst>
      <p:ext uri="{BB962C8B-B14F-4D97-AF65-F5344CB8AC3E}">
        <p14:creationId xmlns:p14="http://schemas.microsoft.com/office/powerpoint/2010/main" val="294476475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Switchen tussen C3 en CAM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886700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Sommige van deze soorten zijn heel strikt CAM-planten, andere kunnen soms ook op de ‘gewone’ manier van fotosynthese (C3 genoemd) overgaan en dus overdag assimileren.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Jonge bladeren van </a:t>
            </a:r>
            <a:r>
              <a:rPr lang="nl-NL" dirty="0" err="1"/>
              <a:t>Phalaenopsis</a:t>
            </a:r>
            <a:r>
              <a:rPr lang="nl-NL" dirty="0"/>
              <a:t> bijvoorbeeld hebben C3-eigenschappen, de oudere functioneren op de</a:t>
            </a:r>
            <a:br>
              <a:rPr lang="nl-NL" dirty="0"/>
            </a:br>
            <a:r>
              <a:rPr lang="nl-NL" dirty="0"/>
              <a:t> CAM-manier.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AD69E2-735E-42AA-9FAA-760760F73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016" y="3923465"/>
            <a:ext cx="3350984" cy="26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9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Switchen tussen C3 en CAM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882596"/>
            <a:ext cx="7649997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Bij </a:t>
            </a:r>
            <a:r>
              <a:rPr lang="nl-NL" dirty="0" err="1"/>
              <a:t>Kalanchoe</a:t>
            </a:r>
            <a:r>
              <a:rPr lang="nl-NL" dirty="0"/>
              <a:t> </a:t>
            </a:r>
            <a:r>
              <a:rPr lang="nl-NL" dirty="0" err="1"/>
              <a:t>blossfeldiana</a:t>
            </a:r>
            <a:r>
              <a:rPr lang="nl-NL" dirty="0"/>
              <a:t> zijn de jonge planten C3, de oudere CAM.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Er vindt dus op een gegeven moment een omslag plaats en het moment daarvan is uit te stellen met teeltmaatregelen.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68920D5-80A4-40E1-9C08-86E473C0A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115" y="3953021"/>
            <a:ext cx="2667835" cy="26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1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Switchen tussen C3 en CAM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0925" y="1588951"/>
            <a:ext cx="8569256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Verder selecteren veredelaars vaak op productiviteit en </a:t>
            </a:r>
            <a:br>
              <a:rPr lang="nl-NL" dirty="0"/>
            </a:br>
            <a:r>
              <a:rPr lang="nl-NL" dirty="0"/>
              <a:t>dat betekent bij CAM-planten dat de exemplaren met </a:t>
            </a:r>
            <a:br>
              <a:rPr lang="nl-NL" dirty="0"/>
            </a:br>
            <a:r>
              <a:rPr lang="nl-NL" dirty="0"/>
              <a:t>C3-capaciteiten bevoordeeld worden.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Dat is het meest zichtbaar bij </a:t>
            </a:r>
            <a:r>
              <a:rPr lang="nl-NL" dirty="0" err="1"/>
              <a:t>Phalaenopsis</a:t>
            </a:r>
            <a:r>
              <a:rPr lang="nl-NL" dirty="0"/>
              <a:t>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Veel soorten gedragen zich niet meer als typische CAM-planten, maar kunnen een deel van de dag best assimileren.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Op enig moment sluiten ze wel weer de huidmondjes.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36535E3-D7B2-4D72-A719-6E7D785603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29" r="12137"/>
          <a:stretch/>
        </p:blipFill>
        <p:spPr>
          <a:xfrm>
            <a:off x="9398524" y="83723"/>
            <a:ext cx="2413262" cy="250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714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Switchen tussen C3 en CAM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3" y="1508289"/>
            <a:ext cx="7367193" cy="5140847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De teelt van dit soort planten vergt veel inzichten in de specifieke ras eigenschappen.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CO2 doseren heeft alleen zin als de huidmondjes openstaan, belichten alleen als het gewas fotosynthetisch actief is.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In feite geldt voor elke soort en ras een apart teeltrecept.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F2FEDD9-70D7-4910-B696-15AB37F07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437" y="4210535"/>
            <a:ext cx="17811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319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87D9FCD-9544-47B8-90DE-B514DB60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160" y="0"/>
            <a:ext cx="3643840" cy="26702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14" y="280682"/>
            <a:ext cx="7513557" cy="857250"/>
          </a:xfrm>
        </p:spPr>
        <p:txBody>
          <a:bodyPr>
            <a:normAutofit/>
          </a:bodyPr>
          <a:lstStyle/>
          <a:p>
            <a:r>
              <a:rPr lang="nl-NL" b="1" dirty="0"/>
              <a:t>Opdracht les 1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937494-8D5D-4F29-BF63-61FFCDBDFA82}"/>
              </a:ext>
            </a:extLst>
          </p:cNvPr>
          <p:cNvSpPr txBox="1"/>
          <p:nvPr/>
        </p:nvSpPr>
        <p:spPr>
          <a:xfrm>
            <a:off x="912688" y="954356"/>
            <a:ext cx="802603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nl-NL" sz="2400" b="0" i="0" dirty="0">
                <a:effectLst/>
                <a:latin typeface="+mj-lt"/>
              </a:rPr>
              <a:t>Wat is het belangrijkste verschil tussen C3-, C4- en CAM-planten?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nl-NL" sz="2400" b="0" i="0" dirty="0">
                <a:effectLst/>
                <a:latin typeface="+mj-lt"/>
              </a:rPr>
              <a:t>Welke planten behoren tot de C3-groep?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600" dirty="0"/>
              <a:t>Niveau 4 zie volgende pagina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CC74764-8BB0-4186-A7FA-D610F6A91534}"/>
              </a:ext>
            </a:extLst>
          </p:cNvPr>
          <p:cNvSpPr txBox="1"/>
          <p:nvPr/>
        </p:nvSpPr>
        <p:spPr>
          <a:xfrm>
            <a:off x="3352801" y="6248400"/>
            <a:ext cx="5205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50" dirty="0"/>
              <a:t>Les 1 Wat is fotosynthese?</a:t>
            </a:r>
          </a:p>
        </p:txBody>
      </p:sp>
    </p:spTree>
    <p:extLst>
      <p:ext uri="{BB962C8B-B14F-4D97-AF65-F5344CB8AC3E}">
        <p14:creationId xmlns:p14="http://schemas.microsoft.com/office/powerpoint/2010/main" val="401180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Wat doen we vandaag?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EE860EB-E080-552C-FE66-3349056A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nl-NL" dirty="0"/>
              <a:t>Herhaling</a:t>
            </a:r>
          </a:p>
          <a:p>
            <a:pPr marL="342900" indent="-342900"/>
            <a:r>
              <a:rPr lang="nl-NL" dirty="0"/>
              <a:t>Fotosynthese</a:t>
            </a:r>
          </a:p>
          <a:p>
            <a:pPr marL="342900" indent="-342900"/>
            <a:r>
              <a:rPr lang="nl-NL" dirty="0"/>
              <a:t>Autotroof</a:t>
            </a:r>
          </a:p>
          <a:p>
            <a:pPr marL="342900" indent="-342900"/>
            <a:r>
              <a:rPr lang="nl-NL" dirty="0"/>
              <a:t>C3, C4 en CAM planten</a:t>
            </a:r>
          </a:p>
          <a:p>
            <a:pPr marL="342900" indent="-342900"/>
            <a:r>
              <a:rPr lang="nl-NL" dirty="0"/>
              <a:t>Opdrachten</a:t>
            </a:r>
          </a:p>
          <a:p>
            <a:pPr marL="342900" indent="-342900"/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5429387-A8AF-8F44-D4EF-7FE6B9936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114" y="3690257"/>
            <a:ext cx="4394480" cy="29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374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87D9FCD-9544-47B8-90DE-B514DB60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8160" y="0"/>
            <a:ext cx="3643840" cy="26702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214" y="280682"/>
            <a:ext cx="7513557" cy="857250"/>
          </a:xfrm>
        </p:spPr>
        <p:txBody>
          <a:bodyPr>
            <a:normAutofit/>
          </a:bodyPr>
          <a:lstStyle/>
          <a:p>
            <a:r>
              <a:rPr lang="nl-NL" b="1" dirty="0"/>
              <a:t>Opdracht les 2 niveau 4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A937494-8D5D-4F29-BF63-61FFCDBDFA82}"/>
              </a:ext>
            </a:extLst>
          </p:cNvPr>
          <p:cNvSpPr txBox="1"/>
          <p:nvPr/>
        </p:nvSpPr>
        <p:spPr>
          <a:xfrm>
            <a:off x="912688" y="954356"/>
            <a:ext cx="80260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nl-NL" sz="2400" b="0" i="0" dirty="0">
                <a:effectLst/>
                <a:latin typeface="+mj-lt"/>
              </a:rPr>
              <a:t>Welke aanpassingen hebben C4-planten ontwikkeld om efficiënter met CO2 om te gaan?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nl-NL" sz="2400" b="0" i="0" dirty="0">
                <a:effectLst/>
                <a:latin typeface="+mj-lt"/>
              </a:rPr>
              <a:t>Wat is het voordeel van CAM-fotosynthese voor planten die in droge omstandigheden leven?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nl-NL" sz="2400" b="0" i="0" dirty="0">
                <a:effectLst/>
                <a:latin typeface="+mj-lt"/>
              </a:rPr>
              <a:t> Welke planten zijn typische voorbeelden van CAM-planten?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nl-NL" sz="2400" b="0" i="0" dirty="0">
                <a:effectLst/>
                <a:latin typeface="+mj-lt"/>
              </a:rPr>
              <a:t> Waarom hebben C4-planten vaak een betere groei en opbrengst dan C3-planten in warme klimaten?</a:t>
            </a:r>
            <a:br>
              <a:rPr lang="nl-NL" sz="2400" dirty="0">
                <a:latin typeface="+mj-lt"/>
              </a:rPr>
            </a:br>
            <a:endParaRPr lang="nl-NL" sz="2400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CC74764-8BB0-4186-A7FA-D610F6A91534}"/>
              </a:ext>
            </a:extLst>
          </p:cNvPr>
          <p:cNvSpPr txBox="1"/>
          <p:nvPr/>
        </p:nvSpPr>
        <p:spPr>
          <a:xfrm>
            <a:off x="3352801" y="6248400"/>
            <a:ext cx="52058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350" dirty="0"/>
              <a:t>Les 1 Wat is fotosynthese?</a:t>
            </a:r>
          </a:p>
        </p:txBody>
      </p:sp>
    </p:spTree>
    <p:extLst>
      <p:ext uri="{BB962C8B-B14F-4D97-AF65-F5344CB8AC3E}">
        <p14:creationId xmlns:p14="http://schemas.microsoft.com/office/powerpoint/2010/main" val="1671499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1148317" y="531628"/>
            <a:ext cx="765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Wat weten we nog van verleden week?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9D90AE0-95A5-4983-B940-404960687EF2}"/>
              </a:ext>
            </a:extLst>
          </p:cNvPr>
          <p:cNvSpPr txBox="1"/>
          <p:nvPr/>
        </p:nvSpPr>
        <p:spPr>
          <a:xfrm>
            <a:off x="1019051" y="1607850"/>
            <a:ext cx="8676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Download </a:t>
            </a:r>
            <a:r>
              <a:rPr lang="nl-NL" sz="2400" dirty="0" err="1"/>
              <a:t>Mentimeter</a:t>
            </a:r>
            <a:r>
              <a:rPr lang="nl-NL" sz="2400" dirty="0"/>
              <a:t> in app store of Google </a:t>
            </a:r>
            <a:r>
              <a:rPr lang="nl-NL" sz="2400" dirty="0" err="1"/>
              <a:t>play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Of ga naar </a:t>
            </a:r>
            <a:r>
              <a:rPr lang="nl-NL" sz="2400" dirty="0">
                <a:hlinkClick r:id="rId3"/>
              </a:rPr>
              <a:t>www.menti.com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Vul de volgende code in: </a:t>
            </a:r>
          </a:p>
          <a:p>
            <a:endParaRPr lang="nl-NL" sz="2400" dirty="0"/>
          </a:p>
          <a:p>
            <a:r>
              <a:rPr lang="nl-NL" sz="4000" b="1" dirty="0"/>
              <a:t>76787219</a:t>
            </a:r>
            <a:endParaRPr lang="nl-NL" sz="4000" dirty="0"/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DAA1D3-BF4E-474C-A1BC-A57B33D6F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002" y="4476891"/>
            <a:ext cx="3996655" cy="205438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AB88285-908D-2F3A-CBB3-60937A123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0276" y="431559"/>
            <a:ext cx="2697438" cy="275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r>
              <a:rPr lang="nl-NL" altLang="nl-NL" dirty="0"/>
              <a:t>Fotosynthese</a:t>
            </a:r>
            <a:endParaRPr lang="nl-NL" altLang="nl-NL" b="1" dirty="0"/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2DABD44B-FDA2-461F-8B0E-9B4B0441B5D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4745" y="1392572"/>
            <a:ext cx="8485930" cy="47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215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Enkele begrippen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6796693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Synthese = 	samenvoegen van ongelijke stoffen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Assimilatie = 	opbouw van enkelvoudig naar 		meervoudig → energie voor nodig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EBEB52-808E-446C-8C9F-D8CD99ADA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2937" y="1312648"/>
            <a:ext cx="2389839" cy="142049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5A43100-B595-4503-8109-6ECA49C21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569" y="4280006"/>
            <a:ext cx="3029081" cy="20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3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Fotosynthese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8115110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Een goed begrip van de fotosynthese is essentieel voor iedereen die met planten omgaat!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Het is namelijk de basis van alle productie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Als hier iets mis gaat, verlopen andere processen in de plant ook niet optimaal!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6870C4-8FC5-4099-B650-79F8C8251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38" y="1393324"/>
            <a:ext cx="6464632" cy="10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44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r>
              <a:rPr lang="nl-NL" altLang="nl-NL" dirty="0"/>
              <a:t>Fotosynthese</a:t>
            </a:r>
            <a:endParaRPr lang="nl-NL" altLang="nl-NL" b="1" dirty="0"/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224" y="1910876"/>
            <a:ext cx="7695660" cy="473826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dirty="0"/>
              <a:t>Planten kunnen iets wat geen enkel levend wezen kan: </a:t>
            </a:r>
          </a:p>
          <a:p>
            <a:pPr indent="0">
              <a:buNone/>
              <a:defRPr/>
            </a:pPr>
            <a:r>
              <a:rPr lang="nl-NL" dirty="0"/>
              <a:t>Ze maken hun eigen voedsel!</a:t>
            </a:r>
          </a:p>
          <a:p>
            <a:pPr indent="0">
              <a:buNone/>
              <a:defRPr/>
            </a:pPr>
            <a:r>
              <a:rPr lang="nl-NL" dirty="0"/>
              <a:t>Dit heet </a:t>
            </a:r>
            <a:r>
              <a:rPr lang="nl-NL" b="1" dirty="0"/>
              <a:t>autotroof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Autotrofe organismen zijn in staat om zichzelf van energie te voorzien en kunnen energie maken uit: water, CO2 en licht. 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r>
              <a:rPr lang="nl-NL" dirty="0"/>
              <a:t>Hierdoor zijn ze onafhankelijk van andere organismen voor hun bestaan</a:t>
            </a:r>
          </a:p>
          <a:p>
            <a:pPr indent="0">
              <a:buNone/>
              <a:defRPr/>
            </a:pPr>
            <a:endParaRPr lang="nl-NL" dirty="0"/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B3AEDCF-4A9E-4ACD-95BB-77347FDC5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548" y="123383"/>
            <a:ext cx="2845423" cy="28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56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A19EB-BADE-474A-91BD-35E5F319F469}">
  <ds:schemaRefs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92FF59-610F-42AF-BAD8-C269284BD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756</TotalTime>
  <Words>1742</Words>
  <Application>Microsoft Office PowerPoint</Application>
  <PresentationFormat>Breedbeeld</PresentationFormat>
  <Paragraphs>263</Paragraphs>
  <Slides>41</Slides>
  <Notes>36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5" baseType="lpstr">
      <vt:lpstr>Arial</vt:lpstr>
      <vt:lpstr>Calibri</vt:lpstr>
      <vt:lpstr>Poppins</vt:lpstr>
      <vt:lpstr>Kantoorthema</vt:lpstr>
      <vt:lpstr>PowerPoint-presentatie</vt:lpstr>
      <vt:lpstr>Aftrap</vt:lpstr>
      <vt:lpstr>Blok 1</vt:lpstr>
      <vt:lpstr>Wat doen we vandaag?</vt:lpstr>
      <vt:lpstr>PowerPoint-presentatie</vt:lpstr>
      <vt:lpstr>Fotosynthese</vt:lpstr>
      <vt:lpstr>Enkele begrippen</vt:lpstr>
      <vt:lpstr>Fotosynthese</vt:lpstr>
      <vt:lpstr>Fotosynthese</vt:lpstr>
      <vt:lpstr>Fotosynthese</vt:lpstr>
      <vt:lpstr>Fotosynthese</vt:lpstr>
      <vt:lpstr>fotoautotroof</vt:lpstr>
      <vt:lpstr>fotoautotroof</vt:lpstr>
      <vt:lpstr>Opdracht les 2</vt:lpstr>
      <vt:lpstr>C3, C4 en CAM planten</vt:lpstr>
      <vt:lpstr>C3, C4 en CAM planten</vt:lpstr>
      <vt:lpstr>C3 planten</vt:lpstr>
      <vt:lpstr>C3 planten</vt:lpstr>
      <vt:lpstr>C3 planten</vt:lpstr>
      <vt:lpstr>C3 planten</vt:lpstr>
      <vt:lpstr>C3 planten</vt:lpstr>
      <vt:lpstr>C3 planten</vt:lpstr>
      <vt:lpstr>C4 planten</vt:lpstr>
      <vt:lpstr>C4 planten</vt:lpstr>
      <vt:lpstr>C4 planten</vt:lpstr>
      <vt:lpstr>C4 planten</vt:lpstr>
      <vt:lpstr>Temperatuur</vt:lpstr>
      <vt:lpstr>Temperatuur</vt:lpstr>
      <vt:lpstr>Cam planten</vt:lpstr>
      <vt:lpstr>CAM planten</vt:lpstr>
      <vt:lpstr>Werking fotosynthese CAM planten</vt:lpstr>
      <vt:lpstr>Werking fotosynthese CAM planten</vt:lpstr>
      <vt:lpstr>C3,C4 en CAM planten</vt:lpstr>
      <vt:lpstr>C3 – C4 planten</vt:lpstr>
      <vt:lpstr>Switchen tussen C3 en CAM</vt:lpstr>
      <vt:lpstr>Switchen tussen C3 en CAM</vt:lpstr>
      <vt:lpstr>Switchen tussen C3 en CAM</vt:lpstr>
      <vt:lpstr>Switchen tussen C3 en CAM</vt:lpstr>
      <vt:lpstr>Opdracht les 1</vt:lpstr>
      <vt:lpstr>Opdracht les 2 niveau 4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99</cp:revision>
  <dcterms:created xsi:type="dcterms:W3CDTF">2020-11-10T08:38:03Z</dcterms:created>
  <dcterms:modified xsi:type="dcterms:W3CDTF">2023-09-21T18:00:19Z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